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Poppins" panose="00000500000000000000" pitchFamily="2" charset="0"/>
      <p:regular r:id="rId8"/>
      <p:bold r:id="rId9"/>
    </p:embeddedFont>
    <p:embeddedFont>
      <p:font typeface="Poppins Bold" panose="00000800000000000000" charset="0"/>
      <p:regular r:id="rId10"/>
    </p:embeddedFont>
    <p:embeddedFont>
      <p:font typeface="Poppins Semi-Bold" panose="020B0604020202020204" charset="0"/>
      <p:regular r:id="rId11"/>
    </p:embeddedFont>
    <p:embeddedFont>
      <p:font typeface="Poppins Ultra-Bold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852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7.svg"/><Relationship Id="rId7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 rot="-2601327">
            <a:off x="8503386" y="650324"/>
            <a:ext cx="9371788" cy="9371788"/>
          </a:xfrm>
          <a:custGeom>
            <a:avLst/>
            <a:gdLst/>
            <a:ahLst/>
            <a:cxnLst/>
            <a:rect l="l" t="t" r="r" b="b"/>
            <a:pathLst>
              <a:path w="9371788" h="9371788">
                <a:moveTo>
                  <a:pt x="0" y="0"/>
                </a:moveTo>
                <a:lnTo>
                  <a:pt x="9371788" y="0"/>
                </a:lnTo>
                <a:lnTo>
                  <a:pt x="9371788" y="9371787"/>
                </a:lnTo>
                <a:lnTo>
                  <a:pt x="0" y="93717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93328" y="-266700"/>
            <a:ext cx="11709339" cy="11709339"/>
          </a:xfrm>
          <a:custGeom>
            <a:avLst/>
            <a:gdLst/>
            <a:ahLst/>
            <a:cxnLst/>
            <a:rect l="l" t="t" r="r" b="b"/>
            <a:pathLst>
              <a:path w="11709339" h="11709339">
                <a:moveTo>
                  <a:pt x="0" y="0"/>
                </a:moveTo>
                <a:lnTo>
                  <a:pt x="11709340" y="0"/>
                </a:lnTo>
                <a:lnTo>
                  <a:pt x="11709340" y="11709339"/>
                </a:lnTo>
                <a:lnTo>
                  <a:pt x="0" y="117093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927404" y="1074342"/>
            <a:ext cx="8523752" cy="8523752"/>
          </a:xfrm>
          <a:custGeom>
            <a:avLst/>
            <a:gdLst/>
            <a:ahLst/>
            <a:cxnLst/>
            <a:rect l="l" t="t" r="r" b="b"/>
            <a:pathLst>
              <a:path w="8523752" h="8523752">
                <a:moveTo>
                  <a:pt x="0" y="0"/>
                </a:moveTo>
                <a:lnTo>
                  <a:pt x="8523752" y="0"/>
                </a:lnTo>
                <a:lnTo>
                  <a:pt x="8523752" y="8523751"/>
                </a:lnTo>
                <a:lnTo>
                  <a:pt x="0" y="85237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797940" y="1885443"/>
            <a:ext cx="6810293" cy="6810266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t="-24906" b="-24906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1794899" y="4017970"/>
            <a:ext cx="2816376" cy="281637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4C5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175254" y="4222081"/>
            <a:ext cx="2228272" cy="2228272"/>
          </a:xfrm>
          <a:custGeom>
            <a:avLst/>
            <a:gdLst/>
            <a:ahLst/>
            <a:cxnLst/>
            <a:rect l="l" t="t" r="r" b="b"/>
            <a:pathLst>
              <a:path w="2228272" h="2228272">
                <a:moveTo>
                  <a:pt x="0" y="0"/>
                </a:moveTo>
                <a:lnTo>
                  <a:pt x="2228272" y="0"/>
                </a:lnTo>
                <a:lnTo>
                  <a:pt x="2228272" y="2228272"/>
                </a:lnTo>
                <a:lnTo>
                  <a:pt x="0" y="22282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330568" y="3870097"/>
            <a:ext cx="8938925" cy="22781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85"/>
              </a:lnSpc>
            </a:pPr>
            <a:r>
              <a:rPr lang="en-US" sz="55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IPHONE PURCHASE PREDICTION USING MACHINE LEARNING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87887" y="6487254"/>
            <a:ext cx="7314527" cy="1283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14"/>
              </a:lnSpc>
            </a:pPr>
            <a:r>
              <a:rPr lang="en-US" sz="4499" b="1" dirty="0">
                <a:solidFill>
                  <a:srgbClr val="FF914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DECISION TREE CLASSIFIER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-2568749" y="-567817"/>
            <a:ext cx="3086100" cy="11422635"/>
            <a:chOff x="0" y="0"/>
            <a:chExt cx="812800" cy="300843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3008431"/>
            </a:xfrm>
            <a:custGeom>
              <a:avLst/>
              <a:gdLst/>
              <a:ahLst/>
              <a:cxnLst/>
              <a:rect l="l" t="t" r="r" b="b"/>
              <a:pathLst>
                <a:path w="812800" h="3008431">
                  <a:moveTo>
                    <a:pt x="0" y="0"/>
                  </a:moveTo>
                  <a:lnTo>
                    <a:pt x="812800" y="0"/>
                  </a:lnTo>
                  <a:lnTo>
                    <a:pt x="812800" y="3008431"/>
                  </a:lnTo>
                  <a:lnTo>
                    <a:pt x="0" y="3008431"/>
                  </a:ln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30465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23134" y="8339042"/>
            <a:ext cx="2575041" cy="720741"/>
            <a:chOff x="0" y="0"/>
            <a:chExt cx="678200" cy="18982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78200" cy="189825"/>
            </a:xfrm>
            <a:custGeom>
              <a:avLst/>
              <a:gdLst/>
              <a:ahLst/>
              <a:cxnLst/>
              <a:rect l="l" t="t" r="r" b="b"/>
              <a:pathLst>
                <a:path w="678200" h="189825">
                  <a:moveTo>
                    <a:pt x="94912" y="0"/>
                  </a:moveTo>
                  <a:lnTo>
                    <a:pt x="583288" y="0"/>
                  </a:lnTo>
                  <a:cubicBezTo>
                    <a:pt x="608460" y="0"/>
                    <a:pt x="632601" y="10000"/>
                    <a:pt x="650401" y="27799"/>
                  </a:cubicBezTo>
                  <a:cubicBezTo>
                    <a:pt x="668200" y="45599"/>
                    <a:pt x="678200" y="69740"/>
                    <a:pt x="678200" y="94912"/>
                  </a:cubicBezTo>
                  <a:lnTo>
                    <a:pt x="678200" y="94912"/>
                  </a:lnTo>
                  <a:cubicBezTo>
                    <a:pt x="678200" y="120085"/>
                    <a:pt x="668200" y="144226"/>
                    <a:pt x="650401" y="162026"/>
                  </a:cubicBezTo>
                  <a:cubicBezTo>
                    <a:pt x="632601" y="179825"/>
                    <a:pt x="608460" y="189825"/>
                    <a:pt x="583288" y="189825"/>
                  </a:cubicBezTo>
                  <a:lnTo>
                    <a:pt x="94912" y="189825"/>
                  </a:lnTo>
                  <a:cubicBezTo>
                    <a:pt x="69740" y="189825"/>
                    <a:pt x="45599" y="179825"/>
                    <a:pt x="27799" y="162026"/>
                  </a:cubicBezTo>
                  <a:cubicBezTo>
                    <a:pt x="10000" y="144226"/>
                    <a:pt x="0" y="120085"/>
                    <a:pt x="0" y="94912"/>
                  </a:cubicBezTo>
                  <a:lnTo>
                    <a:pt x="0" y="94912"/>
                  </a:lnTo>
                  <a:cubicBezTo>
                    <a:pt x="0" y="69740"/>
                    <a:pt x="10000" y="45599"/>
                    <a:pt x="27799" y="27799"/>
                  </a:cubicBezTo>
                  <a:cubicBezTo>
                    <a:pt x="45599" y="10000"/>
                    <a:pt x="69740" y="0"/>
                    <a:pt x="9491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F914D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678200" cy="227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4028768" y="8485008"/>
            <a:ext cx="281868" cy="421401"/>
          </a:xfrm>
          <a:custGeom>
            <a:avLst/>
            <a:gdLst/>
            <a:ahLst/>
            <a:cxnLst/>
            <a:rect l="l" t="t" r="r" b="b"/>
            <a:pathLst>
              <a:path w="281868" h="421401">
                <a:moveTo>
                  <a:pt x="0" y="0"/>
                </a:moveTo>
                <a:lnTo>
                  <a:pt x="281867" y="0"/>
                </a:lnTo>
                <a:lnTo>
                  <a:pt x="281867" y="421401"/>
                </a:lnTo>
                <a:lnTo>
                  <a:pt x="0" y="4214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695178" y="8519133"/>
            <a:ext cx="2059746" cy="360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37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Get Started</a:t>
            </a:r>
          </a:p>
        </p:txBody>
      </p:sp>
      <p:sp>
        <p:nvSpPr>
          <p:cNvPr id="22" name="Freeform 22"/>
          <p:cNvSpPr/>
          <p:nvPr/>
        </p:nvSpPr>
        <p:spPr>
          <a:xfrm>
            <a:off x="4310635" y="8488712"/>
            <a:ext cx="281868" cy="421401"/>
          </a:xfrm>
          <a:custGeom>
            <a:avLst/>
            <a:gdLst/>
            <a:ahLst/>
            <a:cxnLst/>
            <a:rect l="l" t="t" r="r" b="b"/>
            <a:pathLst>
              <a:path w="281868" h="421401">
                <a:moveTo>
                  <a:pt x="0" y="0"/>
                </a:moveTo>
                <a:lnTo>
                  <a:pt x="281868" y="0"/>
                </a:lnTo>
                <a:lnTo>
                  <a:pt x="281868" y="421401"/>
                </a:lnTo>
                <a:lnTo>
                  <a:pt x="0" y="4214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9390923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884497" y="789539"/>
            <a:ext cx="867389" cy="86738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23699" y="789539"/>
            <a:ext cx="867389" cy="86738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102740" y="789539"/>
            <a:ext cx="867389" cy="86738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 rot="-5400000">
            <a:off x="-1716420" y="4819300"/>
            <a:ext cx="6756071" cy="1357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49"/>
              </a:lnSpc>
            </a:pPr>
            <a:r>
              <a:rPr lang="en-US" sz="10280">
                <a:solidFill>
                  <a:srgbClr val="074C59"/>
                </a:solidFill>
                <a:latin typeface="Poppins"/>
                <a:ea typeface="Poppins"/>
                <a:cs typeface="Poppins"/>
                <a:sym typeface="Poppins"/>
              </a:rPr>
              <a:t>Table of</a:t>
            </a:r>
          </a:p>
        </p:txBody>
      </p:sp>
      <p:sp>
        <p:nvSpPr>
          <p:cNvPr id="19" name="TextBox 19"/>
          <p:cNvSpPr txBox="1"/>
          <p:nvPr/>
        </p:nvSpPr>
        <p:spPr>
          <a:xfrm rot="-5400000">
            <a:off x="-705634" y="2699418"/>
            <a:ext cx="6756071" cy="1357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49"/>
              </a:lnSpc>
            </a:pPr>
            <a:r>
              <a:rPr lang="en-US" sz="10280" b="1">
                <a:solidFill>
                  <a:srgbClr val="074C5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content.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165003" y="950671"/>
            <a:ext cx="1440917" cy="706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8"/>
              </a:lnSpc>
            </a:pPr>
            <a:r>
              <a:rPr lang="en-US" sz="5358" b="1">
                <a:solidFill>
                  <a:srgbClr val="074C59"/>
                </a:solidFill>
                <a:latin typeface="Poppins Bold"/>
                <a:ea typeface="Poppins Bold"/>
                <a:cs typeface="Poppins Bold"/>
                <a:sym typeface="Poppins Bold"/>
              </a:rPr>
              <a:t>01.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187417" y="950671"/>
            <a:ext cx="1440917" cy="706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8"/>
              </a:lnSpc>
            </a:pPr>
            <a:r>
              <a:rPr lang="en-US" sz="5358" b="1">
                <a:solidFill>
                  <a:srgbClr val="074C59"/>
                </a:solidFill>
                <a:latin typeface="Poppins Bold"/>
                <a:ea typeface="Poppins Bold"/>
                <a:cs typeface="Poppins Bold"/>
                <a:sym typeface="Poppins Bold"/>
              </a:rPr>
              <a:t>02.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291066" y="950671"/>
            <a:ext cx="1440917" cy="706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8"/>
              </a:lnSpc>
            </a:pPr>
            <a:r>
              <a:rPr lang="en-US" sz="5358" b="1">
                <a:solidFill>
                  <a:srgbClr val="074C59"/>
                </a:solidFill>
                <a:latin typeface="Poppins Bold"/>
                <a:ea typeface="Poppins Bold"/>
                <a:cs typeface="Poppins Bold"/>
                <a:sym typeface="Poppins Bold"/>
              </a:rPr>
              <a:t>03.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925892" y="1978797"/>
            <a:ext cx="3078035" cy="384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0"/>
              </a:lnSpc>
            </a:pPr>
            <a:r>
              <a:rPr lang="en-US" sz="3000" b="1" dirty="0">
                <a:solidFill>
                  <a:srgbClr val="074C5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Objectives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187417" y="1978797"/>
            <a:ext cx="3078035" cy="384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0"/>
              </a:lnSpc>
            </a:pPr>
            <a:r>
              <a:rPr lang="en-US" sz="3000" b="1">
                <a:solidFill>
                  <a:srgbClr val="074C5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Solution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093389" y="1978797"/>
            <a:ext cx="3267171" cy="384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0"/>
              </a:lnSpc>
            </a:pPr>
            <a:r>
              <a:rPr lang="en-US" sz="3000" b="1" dirty="0">
                <a:solidFill>
                  <a:srgbClr val="074C5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Business Impact</a:t>
            </a:r>
          </a:p>
        </p:txBody>
      </p:sp>
      <p:pic>
        <p:nvPicPr>
          <p:cNvPr id="29" name="Picture 2" descr="Corporate Sales 101: Boost Your Sales And Revenue">
            <a:extLst>
              <a:ext uri="{FF2B5EF4-FFF2-40B4-BE49-F238E27FC236}">
                <a16:creationId xmlns:a16="http://schemas.microsoft.com/office/drawing/2014/main" id="{CB73899F-FB19-E855-3CCC-2D7FA72C34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76"/>
          <a:stretch/>
        </p:blipFill>
        <p:spPr bwMode="auto">
          <a:xfrm>
            <a:off x="5884497" y="3075805"/>
            <a:ext cx="9364668" cy="576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659011"/>
            <a:ext cx="18288000" cy="5335117"/>
            <a:chOff x="0" y="-38100"/>
            <a:chExt cx="5223220" cy="1405134"/>
          </a:xfrm>
        </p:grpSpPr>
        <p:sp>
          <p:nvSpPr>
            <p:cNvPr id="3" name="Freeform 3"/>
            <p:cNvSpPr/>
            <p:nvPr/>
          </p:nvSpPr>
          <p:spPr>
            <a:xfrm>
              <a:off x="0" y="135146"/>
              <a:ext cx="5223220" cy="1231888"/>
            </a:xfrm>
            <a:custGeom>
              <a:avLst/>
              <a:gdLst/>
              <a:ahLst/>
              <a:cxnLst/>
              <a:rect l="l" t="t" r="r" b="b"/>
              <a:pathLst>
                <a:path w="5223220" h="1367034">
                  <a:moveTo>
                    <a:pt x="0" y="0"/>
                  </a:moveTo>
                  <a:lnTo>
                    <a:pt x="5223220" y="0"/>
                  </a:lnTo>
                  <a:lnTo>
                    <a:pt x="5223220" y="1367034"/>
                  </a:lnTo>
                  <a:lnTo>
                    <a:pt x="0" y="1367034"/>
                  </a:lnTo>
                  <a:close/>
                </a:path>
              </a:pathLst>
            </a:custGeom>
            <a:solidFill>
              <a:srgbClr val="074C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223220" cy="14051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94044" y="1438121"/>
            <a:ext cx="7730835" cy="7730835"/>
          </a:xfrm>
          <a:custGeom>
            <a:avLst/>
            <a:gdLst/>
            <a:ahLst/>
            <a:cxnLst/>
            <a:rect l="l" t="t" r="r" b="b"/>
            <a:pathLst>
              <a:path w="7730835" h="7730835">
                <a:moveTo>
                  <a:pt x="0" y="0"/>
                </a:moveTo>
                <a:lnTo>
                  <a:pt x="7730836" y="0"/>
                </a:lnTo>
                <a:lnTo>
                  <a:pt x="7730836" y="7730835"/>
                </a:lnTo>
                <a:lnTo>
                  <a:pt x="0" y="7730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71077" y="2241557"/>
            <a:ext cx="6176770" cy="6176745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4999" r="-24999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394044" y="2644765"/>
            <a:ext cx="1010107" cy="101010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179951" y="8053285"/>
            <a:ext cx="1010107" cy="101010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4C59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070478" y="5189238"/>
            <a:ext cx="1498289" cy="319387"/>
            <a:chOff x="0" y="0"/>
            <a:chExt cx="1906481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06481" cy="406400"/>
            </a:xfrm>
            <a:custGeom>
              <a:avLst/>
              <a:gdLst/>
              <a:ahLst/>
              <a:cxnLst/>
              <a:rect l="l" t="t" r="r" b="b"/>
              <a:pathLst>
                <a:path w="1906481" h="406400">
                  <a:moveTo>
                    <a:pt x="1703281" y="0"/>
                  </a:moveTo>
                  <a:cubicBezTo>
                    <a:pt x="1815505" y="0"/>
                    <a:pt x="1906481" y="90976"/>
                    <a:pt x="1906481" y="203200"/>
                  </a:cubicBezTo>
                  <a:cubicBezTo>
                    <a:pt x="1906481" y="315424"/>
                    <a:pt x="1815505" y="406400"/>
                    <a:pt x="170328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90648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800025" y="5189238"/>
            <a:ext cx="837889" cy="319387"/>
            <a:chOff x="0" y="0"/>
            <a:chExt cx="1066162" cy="40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66162" cy="406400"/>
            </a:xfrm>
            <a:custGeom>
              <a:avLst/>
              <a:gdLst/>
              <a:ahLst/>
              <a:cxnLst/>
              <a:rect l="l" t="t" r="r" b="b"/>
              <a:pathLst>
                <a:path w="1066162" h="406400">
                  <a:moveTo>
                    <a:pt x="862962" y="0"/>
                  </a:moveTo>
                  <a:cubicBezTo>
                    <a:pt x="975187" y="0"/>
                    <a:pt x="1066162" y="90976"/>
                    <a:pt x="1066162" y="203200"/>
                  </a:cubicBezTo>
                  <a:cubicBezTo>
                    <a:pt x="1066162" y="315424"/>
                    <a:pt x="975187" y="406400"/>
                    <a:pt x="86296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74C59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066162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8790732" y="1867507"/>
            <a:ext cx="6229354" cy="939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89"/>
              </a:lnSpc>
            </a:pPr>
            <a:r>
              <a:rPr lang="en-US" sz="7179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Objectives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043192" y="5670670"/>
            <a:ext cx="10105417" cy="16875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494"/>
              </a:lnSpc>
            </a:pPr>
            <a:r>
              <a:rPr lang="en-US" sz="2800" b="1" dirty="0">
                <a:solidFill>
                  <a:srgbClr val="074C59"/>
                </a:solidFill>
                <a:latin typeface="Poppins"/>
                <a:ea typeface="Poppins"/>
                <a:cs typeface="Poppins"/>
                <a:sym typeface="Poppins"/>
              </a:rPr>
              <a:t>The objective of this project is to predict iPhone purchases based on age, gender and salary using the Decision Tree Classifier.</a:t>
            </a:r>
            <a:endParaRPr lang="en-US" sz="2800" dirty="0">
              <a:solidFill>
                <a:srgbClr val="074C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949" y="-2705"/>
            <a:ext cx="18288000" cy="2481018"/>
            <a:chOff x="0" y="0"/>
            <a:chExt cx="5223220" cy="7490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23220" cy="749020"/>
            </a:xfrm>
            <a:custGeom>
              <a:avLst/>
              <a:gdLst/>
              <a:ahLst/>
              <a:cxnLst/>
              <a:rect l="l" t="t" r="r" b="b"/>
              <a:pathLst>
                <a:path w="5223220" h="749020">
                  <a:moveTo>
                    <a:pt x="0" y="0"/>
                  </a:moveTo>
                  <a:lnTo>
                    <a:pt x="5223220" y="0"/>
                  </a:lnTo>
                  <a:lnTo>
                    <a:pt x="5223220" y="749020"/>
                  </a:lnTo>
                  <a:lnTo>
                    <a:pt x="0" y="749020"/>
                  </a:lnTo>
                  <a:close/>
                </a:path>
              </a:pathLst>
            </a:custGeom>
            <a:solidFill>
              <a:srgbClr val="074C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223220" cy="7871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433403" y="2709415"/>
            <a:ext cx="1498289" cy="319387"/>
            <a:chOff x="0" y="0"/>
            <a:chExt cx="1906481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06481" cy="406400"/>
            </a:xfrm>
            <a:custGeom>
              <a:avLst/>
              <a:gdLst/>
              <a:ahLst/>
              <a:cxnLst/>
              <a:rect l="l" t="t" r="r" b="b"/>
              <a:pathLst>
                <a:path w="1906481" h="406400">
                  <a:moveTo>
                    <a:pt x="1703281" y="0"/>
                  </a:moveTo>
                  <a:cubicBezTo>
                    <a:pt x="1815505" y="0"/>
                    <a:pt x="1906481" y="90976"/>
                    <a:pt x="1906481" y="203200"/>
                  </a:cubicBezTo>
                  <a:cubicBezTo>
                    <a:pt x="1906481" y="315424"/>
                    <a:pt x="1815505" y="406400"/>
                    <a:pt x="170328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90648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62950" y="2709415"/>
            <a:ext cx="837889" cy="319387"/>
            <a:chOff x="0" y="0"/>
            <a:chExt cx="1066162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66162" cy="406400"/>
            </a:xfrm>
            <a:custGeom>
              <a:avLst/>
              <a:gdLst/>
              <a:ahLst/>
              <a:cxnLst/>
              <a:rect l="l" t="t" r="r" b="b"/>
              <a:pathLst>
                <a:path w="1066162" h="406400">
                  <a:moveTo>
                    <a:pt x="862962" y="0"/>
                  </a:moveTo>
                  <a:cubicBezTo>
                    <a:pt x="975187" y="0"/>
                    <a:pt x="1066162" y="90976"/>
                    <a:pt x="1066162" y="203200"/>
                  </a:cubicBezTo>
                  <a:cubicBezTo>
                    <a:pt x="1066162" y="315424"/>
                    <a:pt x="975187" y="406400"/>
                    <a:pt x="86296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74C5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066162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548080" y="2709415"/>
            <a:ext cx="1498289" cy="319387"/>
            <a:chOff x="0" y="0"/>
            <a:chExt cx="1906481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06481" cy="406400"/>
            </a:xfrm>
            <a:custGeom>
              <a:avLst/>
              <a:gdLst/>
              <a:ahLst/>
              <a:cxnLst/>
              <a:rect l="l" t="t" r="r" b="b"/>
              <a:pathLst>
                <a:path w="1906481" h="406400">
                  <a:moveTo>
                    <a:pt x="1703281" y="0"/>
                  </a:moveTo>
                  <a:cubicBezTo>
                    <a:pt x="1815505" y="0"/>
                    <a:pt x="1906481" y="90976"/>
                    <a:pt x="1906481" y="203200"/>
                  </a:cubicBezTo>
                  <a:cubicBezTo>
                    <a:pt x="1906481" y="315424"/>
                    <a:pt x="1815505" y="406400"/>
                    <a:pt x="170328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90648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277627" y="2709415"/>
            <a:ext cx="837889" cy="319387"/>
            <a:chOff x="0" y="0"/>
            <a:chExt cx="1066162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66162" cy="406400"/>
            </a:xfrm>
            <a:custGeom>
              <a:avLst/>
              <a:gdLst/>
              <a:ahLst/>
              <a:cxnLst/>
              <a:rect l="l" t="t" r="r" b="b"/>
              <a:pathLst>
                <a:path w="1066162" h="406400">
                  <a:moveTo>
                    <a:pt x="862962" y="0"/>
                  </a:moveTo>
                  <a:cubicBezTo>
                    <a:pt x="975187" y="0"/>
                    <a:pt x="1066162" y="90976"/>
                    <a:pt x="1066162" y="203200"/>
                  </a:cubicBezTo>
                  <a:cubicBezTo>
                    <a:pt x="1066162" y="315424"/>
                    <a:pt x="975187" y="406400"/>
                    <a:pt x="86296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74C59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066162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751895" y="2709415"/>
            <a:ext cx="1498289" cy="319387"/>
            <a:chOff x="0" y="0"/>
            <a:chExt cx="1906481" cy="40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906481" cy="406400"/>
            </a:xfrm>
            <a:custGeom>
              <a:avLst/>
              <a:gdLst/>
              <a:ahLst/>
              <a:cxnLst/>
              <a:rect l="l" t="t" r="r" b="b"/>
              <a:pathLst>
                <a:path w="1906481" h="406400">
                  <a:moveTo>
                    <a:pt x="1703281" y="0"/>
                  </a:moveTo>
                  <a:cubicBezTo>
                    <a:pt x="1815505" y="0"/>
                    <a:pt x="1906481" y="90976"/>
                    <a:pt x="1906481" y="203200"/>
                  </a:cubicBezTo>
                  <a:cubicBezTo>
                    <a:pt x="1906481" y="315424"/>
                    <a:pt x="1815505" y="406400"/>
                    <a:pt x="170328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90648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81442" y="2709415"/>
            <a:ext cx="837889" cy="319387"/>
            <a:chOff x="0" y="0"/>
            <a:chExt cx="1066162" cy="406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66162" cy="406400"/>
            </a:xfrm>
            <a:custGeom>
              <a:avLst/>
              <a:gdLst/>
              <a:ahLst/>
              <a:cxnLst/>
              <a:rect l="l" t="t" r="r" b="b"/>
              <a:pathLst>
                <a:path w="1066162" h="406400">
                  <a:moveTo>
                    <a:pt x="862962" y="0"/>
                  </a:moveTo>
                  <a:cubicBezTo>
                    <a:pt x="975187" y="0"/>
                    <a:pt x="1066162" y="90976"/>
                    <a:pt x="1066162" y="203200"/>
                  </a:cubicBezTo>
                  <a:cubicBezTo>
                    <a:pt x="1066162" y="315424"/>
                    <a:pt x="975187" y="406400"/>
                    <a:pt x="86296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74C59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066162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75806" y="2663677"/>
            <a:ext cx="1498289" cy="312093"/>
            <a:chOff x="0" y="0"/>
            <a:chExt cx="1906481" cy="39712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906481" cy="397120"/>
            </a:xfrm>
            <a:custGeom>
              <a:avLst/>
              <a:gdLst/>
              <a:ahLst/>
              <a:cxnLst/>
              <a:rect l="l" t="t" r="r" b="b"/>
              <a:pathLst>
                <a:path w="1906481" h="397120">
                  <a:moveTo>
                    <a:pt x="1703281" y="0"/>
                  </a:moveTo>
                  <a:cubicBezTo>
                    <a:pt x="1815505" y="0"/>
                    <a:pt x="1906481" y="88898"/>
                    <a:pt x="1906481" y="198560"/>
                  </a:cubicBezTo>
                  <a:cubicBezTo>
                    <a:pt x="1906481" y="308221"/>
                    <a:pt x="1815505" y="397120"/>
                    <a:pt x="1703281" y="397120"/>
                  </a:cubicBezTo>
                  <a:lnTo>
                    <a:pt x="203200" y="397120"/>
                  </a:lnTo>
                  <a:cubicBezTo>
                    <a:pt x="90976" y="397120"/>
                    <a:pt x="0" y="308221"/>
                    <a:pt x="0" y="198560"/>
                  </a:cubicBezTo>
                  <a:cubicBezTo>
                    <a:pt x="0" y="888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906481" cy="435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75806" y="2656384"/>
            <a:ext cx="837889" cy="319387"/>
            <a:chOff x="0" y="0"/>
            <a:chExt cx="1066162" cy="406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66162" cy="406400"/>
            </a:xfrm>
            <a:custGeom>
              <a:avLst/>
              <a:gdLst/>
              <a:ahLst/>
              <a:cxnLst/>
              <a:rect l="l" t="t" r="r" b="b"/>
              <a:pathLst>
                <a:path w="1066162" h="406400">
                  <a:moveTo>
                    <a:pt x="862962" y="0"/>
                  </a:moveTo>
                  <a:cubicBezTo>
                    <a:pt x="975187" y="0"/>
                    <a:pt x="1066162" y="90976"/>
                    <a:pt x="1066162" y="203200"/>
                  </a:cubicBezTo>
                  <a:cubicBezTo>
                    <a:pt x="1066162" y="315424"/>
                    <a:pt x="975187" y="406400"/>
                    <a:pt x="86296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74C59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066162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3374567" y="2716875"/>
            <a:ext cx="1498289" cy="319220"/>
            <a:chOff x="0" y="0"/>
            <a:chExt cx="1906481" cy="40618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906481" cy="406188"/>
            </a:xfrm>
            <a:custGeom>
              <a:avLst/>
              <a:gdLst/>
              <a:ahLst/>
              <a:cxnLst/>
              <a:rect l="l" t="t" r="r" b="b"/>
              <a:pathLst>
                <a:path w="1906481" h="406188">
                  <a:moveTo>
                    <a:pt x="1703281" y="0"/>
                  </a:moveTo>
                  <a:cubicBezTo>
                    <a:pt x="1815505" y="0"/>
                    <a:pt x="1906481" y="90928"/>
                    <a:pt x="1906481" y="203094"/>
                  </a:cubicBezTo>
                  <a:cubicBezTo>
                    <a:pt x="1906481" y="315260"/>
                    <a:pt x="1815505" y="406188"/>
                    <a:pt x="1703281" y="406188"/>
                  </a:cubicBezTo>
                  <a:lnTo>
                    <a:pt x="203200" y="406188"/>
                  </a:lnTo>
                  <a:cubicBezTo>
                    <a:pt x="90976" y="406188"/>
                    <a:pt x="0" y="315260"/>
                    <a:pt x="0" y="203094"/>
                  </a:cubicBezTo>
                  <a:cubicBezTo>
                    <a:pt x="0" y="909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906481" cy="4442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3285822" y="2709415"/>
            <a:ext cx="837889" cy="326680"/>
            <a:chOff x="0" y="0"/>
            <a:chExt cx="1066162" cy="41568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066162" cy="415680"/>
            </a:xfrm>
            <a:custGeom>
              <a:avLst/>
              <a:gdLst/>
              <a:ahLst/>
              <a:cxnLst/>
              <a:rect l="l" t="t" r="r" b="b"/>
              <a:pathLst>
                <a:path w="1066162" h="415680">
                  <a:moveTo>
                    <a:pt x="862962" y="0"/>
                  </a:moveTo>
                  <a:cubicBezTo>
                    <a:pt x="975187" y="0"/>
                    <a:pt x="1066162" y="93053"/>
                    <a:pt x="1066162" y="207840"/>
                  </a:cubicBezTo>
                  <a:cubicBezTo>
                    <a:pt x="1066162" y="322627"/>
                    <a:pt x="975187" y="415680"/>
                    <a:pt x="862962" y="415680"/>
                  </a:cubicBezTo>
                  <a:lnTo>
                    <a:pt x="203200" y="415680"/>
                  </a:lnTo>
                  <a:cubicBezTo>
                    <a:pt x="90976" y="415680"/>
                    <a:pt x="0" y="322627"/>
                    <a:pt x="0" y="207840"/>
                  </a:cubicBezTo>
                  <a:cubicBezTo>
                    <a:pt x="0" y="9305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74C59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1066162" cy="4537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6361775" y="2724002"/>
            <a:ext cx="1498289" cy="312093"/>
            <a:chOff x="0" y="0"/>
            <a:chExt cx="1906481" cy="39712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906481" cy="397120"/>
            </a:xfrm>
            <a:custGeom>
              <a:avLst/>
              <a:gdLst/>
              <a:ahLst/>
              <a:cxnLst/>
              <a:rect l="l" t="t" r="r" b="b"/>
              <a:pathLst>
                <a:path w="1906481" h="397120">
                  <a:moveTo>
                    <a:pt x="1703281" y="0"/>
                  </a:moveTo>
                  <a:cubicBezTo>
                    <a:pt x="1815505" y="0"/>
                    <a:pt x="1906481" y="88898"/>
                    <a:pt x="1906481" y="198560"/>
                  </a:cubicBezTo>
                  <a:cubicBezTo>
                    <a:pt x="1906481" y="308221"/>
                    <a:pt x="1815505" y="397120"/>
                    <a:pt x="1703281" y="397120"/>
                  </a:cubicBezTo>
                  <a:lnTo>
                    <a:pt x="203200" y="397120"/>
                  </a:lnTo>
                  <a:cubicBezTo>
                    <a:pt x="90976" y="397120"/>
                    <a:pt x="0" y="308221"/>
                    <a:pt x="0" y="198560"/>
                  </a:cubicBezTo>
                  <a:cubicBezTo>
                    <a:pt x="0" y="888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1906481" cy="435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6273031" y="2709415"/>
            <a:ext cx="837889" cy="319387"/>
            <a:chOff x="0" y="0"/>
            <a:chExt cx="1066162" cy="4064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066162" cy="406400"/>
            </a:xfrm>
            <a:custGeom>
              <a:avLst/>
              <a:gdLst/>
              <a:ahLst/>
              <a:cxnLst/>
              <a:rect l="l" t="t" r="r" b="b"/>
              <a:pathLst>
                <a:path w="1066162" h="406400">
                  <a:moveTo>
                    <a:pt x="862962" y="0"/>
                  </a:moveTo>
                  <a:cubicBezTo>
                    <a:pt x="975187" y="0"/>
                    <a:pt x="1066162" y="90976"/>
                    <a:pt x="1066162" y="203200"/>
                  </a:cubicBezTo>
                  <a:cubicBezTo>
                    <a:pt x="1066162" y="315424"/>
                    <a:pt x="975187" y="406400"/>
                    <a:pt x="86296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74C59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1066162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7437607" y="891248"/>
            <a:ext cx="6229354" cy="1749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89"/>
              </a:lnSpc>
            </a:pPr>
            <a:r>
              <a:rPr lang="en-US" sz="7179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Solution</a:t>
            </a:r>
          </a:p>
          <a:p>
            <a:pPr algn="l">
              <a:lnSpc>
                <a:spcPts val="6389"/>
              </a:lnSpc>
            </a:pPr>
            <a:endParaRPr lang="en-US" sz="7179" b="1" dirty="0">
              <a:solidFill>
                <a:srgbClr val="FFFF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8902117" y="3281785"/>
            <a:ext cx="3085596" cy="1178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3"/>
              </a:lnSpc>
            </a:pPr>
            <a:r>
              <a:rPr lang="en-US" sz="3296" b="1">
                <a:solidFill>
                  <a:srgbClr val="074C5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 Preprocessing</a:t>
            </a:r>
          </a:p>
          <a:p>
            <a:pPr algn="l">
              <a:lnSpc>
                <a:spcPts val="2933"/>
              </a:lnSpc>
            </a:pPr>
            <a:endParaRPr lang="en-US" sz="3296" b="1">
              <a:solidFill>
                <a:srgbClr val="074C59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12603068" y="3476477"/>
            <a:ext cx="1722813" cy="434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3"/>
              </a:lnSpc>
            </a:pPr>
            <a:r>
              <a:rPr lang="en-US" sz="3296" b="1">
                <a:solidFill>
                  <a:srgbClr val="074C5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EDA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4945006" y="3281785"/>
            <a:ext cx="3052880" cy="1178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3"/>
              </a:lnSpc>
            </a:pPr>
            <a:r>
              <a:rPr lang="en-US" sz="3296" b="1">
                <a:solidFill>
                  <a:srgbClr val="074C5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Model development</a:t>
            </a:r>
          </a:p>
          <a:p>
            <a:pPr algn="l">
              <a:lnSpc>
                <a:spcPts val="2933"/>
              </a:lnSpc>
            </a:pPr>
            <a:endParaRPr lang="en-US" sz="3296" b="1">
              <a:solidFill>
                <a:srgbClr val="074C59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56" name="TextBox 56"/>
          <p:cNvSpPr txBox="1"/>
          <p:nvPr/>
        </p:nvSpPr>
        <p:spPr>
          <a:xfrm>
            <a:off x="5804955" y="3281785"/>
            <a:ext cx="2616292" cy="1178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3"/>
              </a:lnSpc>
            </a:pPr>
            <a:r>
              <a:rPr lang="en-US" sz="3296" b="1">
                <a:solidFill>
                  <a:srgbClr val="074C5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 Exploration</a:t>
            </a:r>
          </a:p>
          <a:p>
            <a:pPr algn="l">
              <a:lnSpc>
                <a:spcPts val="2933"/>
              </a:lnSpc>
            </a:pPr>
            <a:endParaRPr lang="en-US" sz="3296" b="1">
              <a:solidFill>
                <a:srgbClr val="074C59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3155250" y="3281785"/>
            <a:ext cx="2015583" cy="1178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3"/>
              </a:lnSpc>
            </a:pPr>
            <a:r>
              <a:rPr lang="en-US" sz="3296" b="1">
                <a:solidFill>
                  <a:srgbClr val="074C5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 Loading</a:t>
            </a:r>
          </a:p>
          <a:p>
            <a:pPr algn="l">
              <a:lnSpc>
                <a:spcPts val="2933"/>
              </a:lnSpc>
            </a:pPr>
            <a:endParaRPr lang="en-US" sz="3296" b="1">
              <a:solidFill>
                <a:srgbClr val="074C59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58" name="TextBox 58"/>
          <p:cNvSpPr txBox="1"/>
          <p:nvPr/>
        </p:nvSpPr>
        <p:spPr>
          <a:xfrm>
            <a:off x="204210" y="3281785"/>
            <a:ext cx="2391026" cy="1178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3"/>
              </a:lnSpc>
            </a:pPr>
            <a:r>
              <a:rPr lang="en-US" sz="3296" b="1">
                <a:solidFill>
                  <a:srgbClr val="074C5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Libraries importing</a:t>
            </a:r>
          </a:p>
          <a:p>
            <a:pPr algn="l">
              <a:lnSpc>
                <a:spcPts val="2933"/>
              </a:lnSpc>
            </a:pPr>
            <a:endParaRPr lang="en-US" sz="3296" b="1">
              <a:solidFill>
                <a:srgbClr val="074C59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pic>
        <p:nvPicPr>
          <p:cNvPr id="59" name="image6.png">
            <a:extLst>
              <a:ext uri="{FF2B5EF4-FFF2-40B4-BE49-F238E27FC236}">
                <a16:creationId xmlns:a16="http://schemas.microsoft.com/office/drawing/2014/main" id="{5B4A91F6-B6BD-B3B8-1DB0-123F6CD86D16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42561" y="4353993"/>
            <a:ext cx="4705350" cy="1819275"/>
          </a:xfrm>
          <a:prstGeom prst="rect">
            <a:avLst/>
          </a:prstGeom>
          <a:ln/>
        </p:spPr>
      </p:pic>
      <p:pic>
        <p:nvPicPr>
          <p:cNvPr id="60" name="image15.png">
            <a:extLst>
              <a:ext uri="{FF2B5EF4-FFF2-40B4-BE49-F238E27FC236}">
                <a16:creationId xmlns:a16="http://schemas.microsoft.com/office/drawing/2014/main" id="{29F4C223-1993-0BAD-74CA-70ABFFFD7A00}"/>
              </a:ext>
            </a:extLst>
          </p:cNvPr>
          <p:cNvPicPr/>
          <p:nvPr/>
        </p:nvPicPr>
        <p:blipFill>
          <a:blip r:embed="rId3"/>
          <a:srcRect t="50721"/>
          <a:stretch>
            <a:fillRect/>
          </a:stretch>
        </p:blipFill>
        <p:spPr>
          <a:xfrm>
            <a:off x="-76200" y="6335839"/>
            <a:ext cx="5429250" cy="478155"/>
          </a:xfrm>
          <a:prstGeom prst="rect">
            <a:avLst/>
          </a:prstGeom>
          <a:ln/>
        </p:spPr>
      </p:pic>
      <p:pic>
        <p:nvPicPr>
          <p:cNvPr id="61" name="image4.png">
            <a:extLst>
              <a:ext uri="{FF2B5EF4-FFF2-40B4-BE49-F238E27FC236}">
                <a16:creationId xmlns:a16="http://schemas.microsoft.com/office/drawing/2014/main" id="{2C250B3C-39FD-E313-EA0B-3FCE77B6C192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69530" y="6976565"/>
            <a:ext cx="2616292" cy="3182418"/>
          </a:xfrm>
          <a:prstGeom prst="rect">
            <a:avLst/>
          </a:prstGeom>
          <a:ln/>
        </p:spPr>
      </p:pic>
      <p:pic>
        <p:nvPicPr>
          <p:cNvPr id="62" name="image3.png">
            <a:extLst>
              <a:ext uri="{FF2B5EF4-FFF2-40B4-BE49-F238E27FC236}">
                <a16:creationId xmlns:a16="http://schemas.microsoft.com/office/drawing/2014/main" id="{12C0C376-9ECA-7E2E-29BA-21BFEAC3AABA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5428781" y="4353993"/>
            <a:ext cx="3590925" cy="2790825"/>
          </a:xfrm>
          <a:prstGeom prst="rect">
            <a:avLst/>
          </a:prstGeom>
          <a:ln/>
        </p:spPr>
      </p:pic>
      <p:pic>
        <p:nvPicPr>
          <p:cNvPr id="63" name="image8.png">
            <a:extLst>
              <a:ext uri="{FF2B5EF4-FFF2-40B4-BE49-F238E27FC236}">
                <a16:creationId xmlns:a16="http://schemas.microsoft.com/office/drawing/2014/main" id="{7985734A-4B9B-9FA4-B250-D1634F3B1364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9383787" y="4149205"/>
            <a:ext cx="1905000" cy="1114425"/>
          </a:xfrm>
          <a:prstGeom prst="rect">
            <a:avLst/>
          </a:prstGeom>
          <a:ln/>
        </p:spPr>
      </p:pic>
      <p:pic>
        <p:nvPicPr>
          <p:cNvPr id="64" name="image1.png">
            <a:extLst>
              <a:ext uri="{FF2B5EF4-FFF2-40B4-BE49-F238E27FC236}">
                <a16:creationId xmlns:a16="http://schemas.microsoft.com/office/drawing/2014/main" id="{9A89E182-D475-0337-0929-E01D3B19017D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9433403" y="5463390"/>
            <a:ext cx="1905000" cy="1352550"/>
          </a:xfrm>
          <a:prstGeom prst="rect">
            <a:avLst/>
          </a:prstGeom>
          <a:ln/>
        </p:spPr>
      </p:pic>
      <p:pic>
        <p:nvPicPr>
          <p:cNvPr id="65" name="image11.png">
            <a:extLst>
              <a:ext uri="{FF2B5EF4-FFF2-40B4-BE49-F238E27FC236}">
                <a16:creationId xmlns:a16="http://schemas.microsoft.com/office/drawing/2014/main" id="{B5C01DAA-9C61-6601-AD61-49BEBFAEDE0D}"/>
              </a:ext>
            </a:extLst>
          </p:cNvPr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11378540" y="4230821"/>
            <a:ext cx="2733675" cy="2305050"/>
          </a:xfrm>
          <a:prstGeom prst="rect">
            <a:avLst/>
          </a:prstGeom>
          <a:ln/>
        </p:spPr>
      </p:pic>
      <p:pic>
        <p:nvPicPr>
          <p:cNvPr id="66" name="image5.png">
            <a:extLst>
              <a:ext uri="{FF2B5EF4-FFF2-40B4-BE49-F238E27FC236}">
                <a16:creationId xmlns:a16="http://schemas.microsoft.com/office/drawing/2014/main" id="{170C341E-1358-455F-42AB-74341422B7D1}"/>
              </a:ext>
            </a:extLst>
          </p:cNvPr>
          <p:cNvPicPr/>
          <p:nvPr/>
        </p:nvPicPr>
        <p:blipFill>
          <a:blip r:embed="rId9"/>
          <a:srcRect/>
          <a:stretch>
            <a:fillRect/>
          </a:stretch>
        </p:blipFill>
        <p:spPr>
          <a:xfrm>
            <a:off x="10435576" y="7357394"/>
            <a:ext cx="3590926" cy="2566988"/>
          </a:xfrm>
          <a:prstGeom prst="rect">
            <a:avLst/>
          </a:prstGeom>
          <a:ln/>
        </p:spPr>
      </p:pic>
      <p:pic>
        <p:nvPicPr>
          <p:cNvPr id="67" name="image10.png">
            <a:extLst>
              <a:ext uri="{FF2B5EF4-FFF2-40B4-BE49-F238E27FC236}">
                <a16:creationId xmlns:a16="http://schemas.microsoft.com/office/drawing/2014/main" id="{52BE5048-CCA1-1AC2-D398-69017035B8F7}"/>
              </a:ext>
            </a:extLst>
          </p:cNvPr>
          <p:cNvPicPr/>
          <p:nvPr/>
        </p:nvPicPr>
        <p:blipFill>
          <a:blip r:embed="rId10"/>
          <a:srcRect/>
          <a:stretch>
            <a:fillRect/>
          </a:stretch>
        </p:blipFill>
        <p:spPr>
          <a:xfrm>
            <a:off x="6980187" y="7544429"/>
            <a:ext cx="3085596" cy="2226285"/>
          </a:xfrm>
          <a:prstGeom prst="rect">
            <a:avLst/>
          </a:prstGeom>
          <a:ln/>
        </p:spPr>
      </p:pic>
      <p:pic>
        <p:nvPicPr>
          <p:cNvPr id="68" name="image9.png">
            <a:extLst>
              <a:ext uri="{FF2B5EF4-FFF2-40B4-BE49-F238E27FC236}">
                <a16:creationId xmlns:a16="http://schemas.microsoft.com/office/drawing/2014/main" id="{EBAA1E75-9D88-B12D-C96F-60AE705784E1}"/>
              </a:ext>
            </a:extLst>
          </p:cNvPr>
          <p:cNvPicPr/>
          <p:nvPr/>
        </p:nvPicPr>
        <p:blipFill>
          <a:blip r:embed="rId11"/>
          <a:srcRect/>
          <a:stretch>
            <a:fillRect/>
          </a:stretch>
        </p:blipFill>
        <p:spPr>
          <a:xfrm>
            <a:off x="3704766" y="7245476"/>
            <a:ext cx="3022059" cy="2790825"/>
          </a:xfrm>
          <a:prstGeom prst="rect">
            <a:avLst/>
          </a:prstGeom>
          <a:ln/>
        </p:spPr>
      </p:pic>
      <p:pic>
        <p:nvPicPr>
          <p:cNvPr id="69" name="image12.png">
            <a:extLst>
              <a:ext uri="{FF2B5EF4-FFF2-40B4-BE49-F238E27FC236}">
                <a16:creationId xmlns:a16="http://schemas.microsoft.com/office/drawing/2014/main" id="{446BA5AF-C6D9-E044-725B-F0EFEC739543}"/>
              </a:ext>
            </a:extLst>
          </p:cNvPr>
          <p:cNvPicPr/>
          <p:nvPr/>
        </p:nvPicPr>
        <p:blipFill>
          <a:blip r:embed="rId12"/>
          <a:srcRect/>
          <a:stretch>
            <a:fillRect/>
          </a:stretch>
        </p:blipFill>
        <p:spPr>
          <a:xfrm>
            <a:off x="14280112" y="4230821"/>
            <a:ext cx="3676650" cy="1352550"/>
          </a:xfrm>
          <a:prstGeom prst="rect">
            <a:avLst/>
          </a:prstGeom>
          <a:ln/>
        </p:spPr>
      </p:pic>
      <p:pic>
        <p:nvPicPr>
          <p:cNvPr id="70" name="image14.png">
            <a:extLst>
              <a:ext uri="{FF2B5EF4-FFF2-40B4-BE49-F238E27FC236}">
                <a16:creationId xmlns:a16="http://schemas.microsoft.com/office/drawing/2014/main" id="{169A488B-037F-7523-0EA4-86A290AA6491}"/>
              </a:ext>
            </a:extLst>
          </p:cNvPr>
          <p:cNvPicPr/>
          <p:nvPr/>
        </p:nvPicPr>
        <p:blipFill>
          <a:blip r:embed="rId13"/>
          <a:srcRect/>
          <a:stretch>
            <a:fillRect/>
          </a:stretch>
        </p:blipFill>
        <p:spPr>
          <a:xfrm>
            <a:off x="14365577" y="5749405"/>
            <a:ext cx="3419475" cy="2076450"/>
          </a:xfrm>
          <a:prstGeom prst="rect">
            <a:avLst/>
          </a:prstGeom>
          <a:ln/>
        </p:spPr>
      </p:pic>
      <p:pic>
        <p:nvPicPr>
          <p:cNvPr id="71" name="image13.png">
            <a:extLst>
              <a:ext uri="{FF2B5EF4-FFF2-40B4-BE49-F238E27FC236}">
                <a16:creationId xmlns:a16="http://schemas.microsoft.com/office/drawing/2014/main" id="{154F4F0F-5315-2B69-6468-3F98E5D1EC88}"/>
              </a:ext>
            </a:extLst>
          </p:cNvPr>
          <p:cNvPicPr/>
          <p:nvPr/>
        </p:nvPicPr>
        <p:blipFill>
          <a:blip r:embed="rId14"/>
          <a:srcRect/>
          <a:stretch>
            <a:fillRect/>
          </a:stretch>
        </p:blipFill>
        <p:spPr>
          <a:xfrm>
            <a:off x="14338286" y="8000347"/>
            <a:ext cx="3124200" cy="1314450"/>
          </a:xfrm>
          <a:prstGeom prst="rect">
            <a:avLst/>
          </a:prstGeom>
          <a:ln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4C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28465" y="897760"/>
            <a:ext cx="7730835" cy="7730835"/>
          </a:xfrm>
          <a:custGeom>
            <a:avLst/>
            <a:gdLst/>
            <a:ahLst/>
            <a:cxnLst/>
            <a:rect l="l" t="t" r="r" b="b"/>
            <a:pathLst>
              <a:path w="7730835" h="7730835">
                <a:moveTo>
                  <a:pt x="0" y="0"/>
                </a:moveTo>
                <a:lnTo>
                  <a:pt x="7730835" y="0"/>
                </a:lnTo>
                <a:lnTo>
                  <a:pt x="7730835" y="7730835"/>
                </a:lnTo>
                <a:lnTo>
                  <a:pt x="0" y="7730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484619" y="1853914"/>
            <a:ext cx="5818527" cy="581852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309124" y="897760"/>
            <a:ext cx="2169518" cy="216951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549368" y="951190"/>
            <a:ext cx="1881648" cy="1881648"/>
          </a:xfrm>
          <a:custGeom>
            <a:avLst/>
            <a:gdLst/>
            <a:ahLst/>
            <a:cxnLst/>
            <a:rect l="l" t="t" r="r" b="b"/>
            <a:pathLst>
              <a:path w="1881648" h="1881648">
                <a:moveTo>
                  <a:pt x="0" y="0"/>
                </a:moveTo>
                <a:lnTo>
                  <a:pt x="1881648" y="0"/>
                </a:lnTo>
                <a:lnTo>
                  <a:pt x="1881648" y="1881648"/>
                </a:lnTo>
                <a:lnTo>
                  <a:pt x="0" y="18816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1654" y="-453777"/>
            <a:ext cx="6736153" cy="10161164"/>
            <a:chOff x="0" y="0"/>
            <a:chExt cx="8981537" cy="13548218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4000"/>
            </a:blip>
            <a:srcRect l="249" r="249"/>
            <a:stretch>
              <a:fillRect/>
            </a:stretch>
          </p:blipFill>
          <p:spPr>
            <a:xfrm>
              <a:off x="0" y="0"/>
              <a:ext cx="8981537" cy="13548218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0" y="9390923"/>
            <a:ext cx="18288000" cy="3086100"/>
            <a:chOff x="0" y="0"/>
            <a:chExt cx="4816593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816593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028700" y="1278177"/>
            <a:ext cx="1321514" cy="1321514"/>
          </a:xfrm>
          <a:custGeom>
            <a:avLst/>
            <a:gdLst/>
            <a:ahLst/>
            <a:cxnLst/>
            <a:rect l="l" t="t" r="r" b="b"/>
            <a:pathLst>
              <a:path w="1321514" h="1321514">
                <a:moveTo>
                  <a:pt x="0" y="0"/>
                </a:moveTo>
                <a:lnTo>
                  <a:pt x="1321514" y="0"/>
                </a:lnTo>
                <a:lnTo>
                  <a:pt x="1321514" y="1321514"/>
                </a:lnTo>
                <a:lnTo>
                  <a:pt x="0" y="13215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28700" y="3759301"/>
            <a:ext cx="1321514" cy="1321514"/>
          </a:xfrm>
          <a:custGeom>
            <a:avLst/>
            <a:gdLst/>
            <a:ahLst/>
            <a:cxnLst/>
            <a:rect l="l" t="t" r="r" b="b"/>
            <a:pathLst>
              <a:path w="1321514" h="1321514">
                <a:moveTo>
                  <a:pt x="0" y="0"/>
                </a:moveTo>
                <a:lnTo>
                  <a:pt x="1321514" y="0"/>
                </a:lnTo>
                <a:lnTo>
                  <a:pt x="1321514" y="1321514"/>
                </a:lnTo>
                <a:lnTo>
                  <a:pt x="0" y="13215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12941" y="6734195"/>
            <a:ext cx="1321514" cy="1321514"/>
          </a:xfrm>
          <a:custGeom>
            <a:avLst/>
            <a:gdLst/>
            <a:ahLst/>
            <a:cxnLst/>
            <a:rect l="l" t="t" r="r" b="b"/>
            <a:pathLst>
              <a:path w="1321514" h="1321514">
                <a:moveTo>
                  <a:pt x="0" y="0"/>
                </a:moveTo>
                <a:lnTo>
                  <a:pt x="1321514" y="0"/>
                </a:lnTo>
                <a:lnTo>
                  <a:pt x="1321514" y="1321514"/>
                </a:lnTo>
                <a:lnTo>
                  <a:pt x="0" y="13215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0988921" y="3911633"/>
            <a:ext cx="4809923" cy="2606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13"/>
              </a:lnSpc>
            </a:pPr>
            <a:r>
              <a:rPr lang="en-US" sz="7318" b="1">
                <a:solidFill>
                  <a:srgbClr val="074C5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Business Impact</a:t>
            </a:r>
          </a:p>
          <a:p>
            <a:pPr algn="ctr">
              <a:lnSpc>
                <a:spcPts val="6513"/>
              </a:lnSpc>
            </a:pPr>
            <a:endParaRPr lang="en-US" sz="7318" b="1">
              <a:solidFill>
                <a:srgbClr val="074C59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752261" y="1505050"/>
            <a:ext cx="6998828" cy="1533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3"/>
              </a:lnSpc>
            </a:pPr>
            <a:r>
              <a:rPr lang="en-US" sz="4397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Prediction of iPhone purchasing intention of customers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752261" y="3884364"/>
            <a:ext cx="7730835" cy="1533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3"/>
              </a:lnSpc>
            </a:pPr>
            <a:r>
              <a:rPr lang="en-US" sz="4397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Evaluation of iPhone purchasing frequency across Gender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664156" y="6712059"/>
            <a:ext cx="8076147" cy="2033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3"/>
              </a:lnSpc>
            </a:pPr>
            <a:r>
              <a:rPr lang="en-US" sz="4397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Estimation of influence of Salary on iPhone purchasing behavior of customers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801282" y="2175464"/>
            <a:ext cx="6718355" cy="1245173"/>
            <a:chOff x="0" y="0"/>
            <a:chExt cx="1644442" cy="3047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44442" cy="304779"/>
            </a:xfrm>
            <a:custGeom>
              <a:avLst/>
              <a:gdLst/>
              <a:ahLst/>
              <a:cxnLst/>
              <a:rect l="l" t="t" r="r" b="b"/>
              <a:pathLst>
                <a:path w="1644442" h="304779">
                  <a:moveTo>
                    <a:pt x="115235" y="0"/>
                  </a:moveTo>
                  <a:lnTo>
                    <a:pt x="1529207" y="0"/>
                  </a:lnTo>
                  <a:cubicBezTo>
                    <a:pt x="1592849" y="0"/>
                    <a:pt x="1644442" y="51593"/>
                    <a:pt x="1644442" y="115235"/>
                  </a:cubicBezTo>
                  <a:lnTo>
                    <a:pt x="1644442" y="189544"/>
                  </a:lnTo>
                  <a:cubicBezTo>
                    <a:pt x="1644442" y="253187"/>
                    <a:pt x="1592849" y="304779"/>
                    <a:pt x="1529207" y="304779"/>
                  </a:cubicBezTo>
                  <a:lnTo>
                    <a:pt x="115235" y="304779"/>
                  </a:lnTo>
                  <a:cubicBezTo>
                    <a:pt x="51593" y="304779"/>
                    <a:pt x="0" y="253187"/>
                    <a:pt x="0" y="189544"/>
                  </a:cubicBezTo>
                  <a:lnTo>
                    <a:pt x="0" y="115235"/>
                  </a:lnTo>
                  <a:cubicBezTo>
                    <a:pt x="0" y="51593"/>
                    <a:pt x="51593" y="0"/>
                    <a:pt x="11523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644442" cy="3428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6016773"/>
            <a:ext cx="18288000" cy="4270227"/>
            <a:chOff x="0" y="0"/>
            <a:chExt cx="5079762" cy="11824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79762" cy="1182463"/>
            </a:xfrm>
            <a:custGeom>
              <a:avLst/>
              <a:gdLst/>
              <a:ahLst/>
              <a:cxnLst/>
              <a:rect l="l" t="t" r="r" b="b"/>
              <a:pathLst>
                <a:path w="5079762" h="1182463">
                  <a:moveTo>
                    <a:pt x="0" y="0"/>
                  </a:moveTo>
                  <a:lnTo>
                    <a:pt x="5079762" y="0"/>
                  </a:lnTo>
                  <a:lnTo>
                    <a:pt x="5079762" y="1182463"/>
                  </a:lnTo>
                  <a:lnTo>
                    <a:pt x="0" y="1182463"/>
                  </a:lnTo>
                  <a:close/>
                </a:path>
              </a:pathLst>
            </a:custGeom>
            <a:solidFill>
              <a:srgbClr val="FF914D">
                <a:alpha val="92941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79762" cy="12205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07962" y="725946"/>
            <a:ext cx="1245661" cy="124566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147717" y="2360797"/>
            <a:ext cx="3406333" cy="1157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03"/>
              </a:lnSpc>
            </a:pPr>
            <a:r>
              <a:rPr lang="en-US" sz="775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681528" y="2360796"/>
            <a:ext cx="2710631" cy="1157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03"/>
              </a:lnSpc>
            </a:pPr>
            <a:r>
              <a:rPr lang="en-US" sz="7760" b="1" dirty="0">
                <a:solidFill>
                  <a:srgbClr val="FF914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You.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91</Words>
  <Application>Microsoft Office PowerPoint</Application>
  <PresentationFormat>Custom</PresentationFormat>
  <Paragraphs>26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Poppins</vt:lpstr>
      <vt:lpstr>Poppins Semi-Bold</vt:lpstr>
      <vt:lpstr>Poppins Ultra-Bold</vt:lpstr>
      <vt:lpstr>Arial</vt:lpstr>
      <vt:lpstr>Poppins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salary_prj2_Presentation</dc:title>
  <cp:lastModifiedBy>tarunmondal951@gmail.com</cp:lastModifiedBy>
  <cp:revision>5</cp:revision>
  <dcterms:created xsi:type="dcterms:W3CDTF">2006-08-16T00:00:00Z</dcterms:created>
  <dcterms:modified xsi:type="dcterms:W3CDTF">2024-09-14T10:12:24Z</dcterms:modified>
  <dc:identifier>DAGOB0-YQmY</dc:identifier>
</cp:coreProperties>
</file>